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110" r:id="rId1"/>
  </p:sldMasterIdLst>
  <p:sldIdLst>
    <p:sldId id="256" r:id="rId2"/>
    <p:sldId id="257" r:id="rId3"/>
    <p:sldId id="266" r:id="rId4"/>
    <p:sldId id="258" r:id="rId5"/>
    <p:sldId id="259" r:id="rId6"/>
    <p:sldId id="260" r:id="rId7"/>
    <p:sldId id="261" r:id="rId8"/>
    <p:sldId id="271" r:id="rId9"/>
    <p:sldId id="272" r:id="rId10"/>
    <p:sldId id="273" r:id="rId11"/>
    <p:sldId id="262" r:id="rId12"/>
    <p:sldId id="263" r:id="rId13"/>
    <p:sldId id="264" r:id="rId14"/>
    <p:sldId id="265" r:id="rId15"/>
    <p:sldId id="268"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2" d="100"/>
          <a:sy n="82" d="100"/>
        </p:scale>
        <p:origin x="67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jpg>
</file>

<file path=ppt/media/image14.png>
</file>

<file path=ppt/media/image15.png>
</file>

<file path=ppt/media/image16.jpg>
</file>

<file path=ppt/media/image2.pn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5/29/2022</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0081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3315207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3167447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7077595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9404225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249187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1752785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2BE451C3-0FF4-47C4-B829-773ADF60F88C}"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0594074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2BE451C3-0FF4-47C4-B829-773ADF60F88C}"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0592147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2779151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03373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325283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888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5/29/2022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6704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5/29/2022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57392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5/29/2022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4197618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5/29/2022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0314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5/29/2022</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55520878"/>
      </p:ext>
    </p:extLst>
  </p:cSld>
  <p:clrMap bg1="lt1" tx1="dk1" bg2="lt2" tx2="dk2" accent1="accent1" accent2="accent2" accent3="accent3" accent4="accent4" accent5="accent5" accent6="accent6" hlink="hlink" folHlink="folHlink"/>
  <p:sldLayoutIdLst>
    <p:sldLayoutId id="2147484111" r:id="rId1"/>
    <p:sldLayoutId id="2147484112"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 id="2147484122" r:id="rId12"/>
    <p:sldLayoutId id="2147484123" r:id="rId13"/>
    <p:sldLayoutId id="2147484124" r:id="rId14"/>
    <p:sldLayoutId id="2147484125" r:id="rId15"/>
    <p:sldLayoutId id="2147484126" r:id="rId16"/>
    <p:sldLayoutId id="214748412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BE15A7-2A5B-F9BD-5485-22F49DFEB8BB}"/>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F96D193-8269-2206-87D3-39C1092CCE64}"/>
              </a:ext>
            </a:extLst>
          </p:cNvPr>
          <p:cNvSpPr>
            <a:spLocks noGrp="1"/>
          </p:cNvSpPr>
          <p:nvPr>
            <p:ph type="ctrTitle"/>
          </p:nvPr>
        </p:nvSpPr>
        <p:spPr/>
        <p:txBody>
          <a:bodyPr/>
          <a:lstStyle/>
          <a:p>
            <a:r>
              <a:rPr lang="en-US" b="1" dirty="0">
                <a:latin typeface="Arial" panose="020B0604020202020204" pitchFamily="34" charset="0"/>
                <a:cs typeface="Arial" panose="020B0604020202020204" pitchFamily="34" charset="0"/>
              </a:rPr>
              <a:t>Machine Learning Project</a:t>
            </a:r>
            <a:endParaRPr lang="en-GB" b="1"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6A0D1B55-E9BD-7CF6-6D95-1B817012D9CC}"/>
              </a:ext>
            </a:extLst>
          </p:cNvPr>
          <p:cNvSpPr>
            <a:spLocks noGrp="1"/>
          </p:cNvSpPr>
          <p:nvPr>
            <p:ph type="subTitle" idx="1"/>
          </p:nvPr>
        </p:nvSpPr>
        <p:spPr/>
        <p:txBody>
          <a:bodyPr>
            <a:normAutofit/>
          </a:bodyPr>
          <a:lstStyle/>
          <a:p>
            <a:r>
              <a:rPr lang="en-US" sz="2000" b="1" i="1" dirty="0">
                <a:solidFill>
                  <a:schemeClr val="bg1"/>
                </a:solidFill>
                <a:latin typeface="Arial" panose="020B0604020202020204" pitchFamily="34" charset="0"/>
                <a:cs typeface="Arial" panose="020B0604020202020204" pitchFamily="34" charset="0"/>
              </a:rPr>
              <a:t>Team (20) AI</a:t>
            </a:r>
            <a:endParaRPr lang="en-GB" sz="2000" b="1" i="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732865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680D7-8DD1-9A17-24FF-7AA2DDEF2447}"/>
              </a:ext>
            </a:extLst>
          </p:cNvPr>
          <p:cNvSpPr>
            <a:spLocks noGrp="1"/>
          </p:cNvSpPr>
          <p:nvPr>
            <p:ph type="title"/>
          </p:nvPr>
        </p:nvSpPr>
        <p:spPr/>
        <p:txBody>
          <a:bodyPr/>
          <a:lstStyle/>
          <a:p>
            <a:r>
              <a:rPr lang="en-US" dirty="0"/>
              <a:t>6. Splitting data &amp; Vectorization </a:t>
            </a:r>
            <a:br>
              <a:rPr lang="en-US" dirty="0"/>
            </a:br>
            <a:r>
              <a:rPr lang="en-US" dirty="0"/>
              <a:t>										(pre-processing)</a:t>
            </a:r>
            <a:endParaRPr lang="en-GB" dirty="0"/>
          </a:p>
        </p:txBody>
      </p:sp>
      <p:pic>
        <p:nvPicPr>
          <p:cNvPr id="5" name="Content Placeholder 4">
            <a:extLst>
              <a:ext uri="{FF2B5EF4-FFF2-40B4-BE49-F238E27FC236}">
                <a16:creationId xmlns:a16="http://schemas.microsoft.com/office/drawing/2014/main" id="{6298D631-B884-68FD-7798-499AEF8D9085}"/>
              </a:ext>
            </a:extLst>
          </p:cNvPr>
          <p:cNvPicPr>
            <a:picLocks noGrp="1" noChangeAspect="1"/>
          </p:cNvPicPr>
          <p:nvPr>
            <p:ph idx="1"/>
          </p:nvPr>
        </p:nvPicPr>
        <p:blipFill rotWithShape="1">
          <a:blip r:embed="rId2"/>
          <a:srcRect l="13846" t="27417" r="14467" b="6528"/>
          <a:stretch/>
        </p:blipFill>
        <p:spPr>
          <a:xfrm>
            <a:off x="1515101" y="2302777"/>
            <a:ext cx="8401265" cy="4354413"/>
          </a:xfrm>
        </p:spPr>
      </p:pic>
    </p:spTree>
    <p:extLst>
      <p:ext uri="{BB962C8B-B14F-4D97-AF65-F5344CB8AC3E}">
        <p14:creationId xmlns:p14="http://schemas.microsoft.com/office/powerpoint/2010/main" val="667085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F95F1-242A-8FB7-5F0F-3B41CD4C8029}"/>
              </a:ext>
            </a:extLst>
          </p:cNvPr>
          <p:cNvSpPr>
            <a:spLocks noGrp="1"/>
          </p:cNvSpPr>
          <p:nvPr>
            <p:ph type="title"/>
          </p:nvPr>
        </p:nvSpPr>
        <p:spPr/>
        <p:txBody>
          <a:bodyPr/>
          <a:lstStyle/>
          <a:p>
            <a:r>
              <a:rPr lang="en-US" dirty="0"/>
              <a:t>7. Models used in the project  </a:t>
            </a:r>
            <a:endParaRPr lang="en-GB" dirty="0"/>
          </a:p>
        </p:txBody>
      </p:sp>
      <p:sp>
        <p:nvSpPr>
          <p:cNvPr id="3" name="Content Placeholder 2">
            <a:extLst>
              <a:ext uri="{FF2B5EF4-FFF2-40B4-BE49-F238E27FC236}">
                <a16:creationId xmlns:a16="http://schemas.microsoft.com/office/drawing/2014/main" id="{2A7A351D-B009-7951-8560-0807F47EA6C5}"/>
              </a:ext>
            </a:extLst>
          </p:cNvPr>
          <p:cNvSpPr>
            <a:spLocks noGrp="1"/>
          </p:cNvSpPr>
          <p:nvPr>
            <p:ph idx="1"/>
          </p:nvPr>
        </p:nvSpPr>
        <p:spPr>
          <a:xfrm>
            <a:off x="1154954" y="2603500"/>
            <a:ext cx="8825659" cy="3948302"/>
          </a:xfrm>
        </p:spPr>
        <p:txBody>
          <a:bodyPr numCol="1">
            <a:normAutofit/>
          </a:bodyPr>
          <a:lstStyle/>
          <a:p>
            <a:r>
              <a:rPr lang="en-GB" b="1" i="0" dirty="0">
                <a:solidFill>
                  <a:srgbClr val="000000"/>
                </a:solidFill>
                <a:effectLst/>
                <a:latin typeface="Helvetica Neue"/>
              </a:rPr>
              <a:t>Support Vector Machine (SVM)</a:t>
            </a:r>
          </a:p>
          <a:p>
            <a:endParaRPr lang="en-GB" b="1" i="0" dirty="0">
              <a:solidFill>
                <a:srgbClr val="000000"/>
              </a:solidFill>
              <a:effectLst/>
              <a:latin typeface="Helvetica Neue"/>
            </a:endParaRPr>
          </a:p>
          <a:p>
            <a:r>
              <a:rPr lang="en-GB" b="1" i="0" dirty="0">
                <a:solidFill>
                  <a:srgbClr val="000000"/>
                </a:solidFill>
                <a:effectLst/>
                <a:latin typeface="Helvetica Neue"/>
              </a:rPr>
              <a:t>Logistic Regression</a:t>
            </a:r>
          </a:p>
          <a:p>
            <a:pPr marL="0" indent="0">
              <a:buNone/>
            </a:pPr>
            <a:endParaRPr lang="en-GB" b="1" i="0" dirty="0">
              <a:solidFill>
                <a:srgbClr val="000000"/>
              </a:solidFill>
              <a:effectLst/>
              <a:latin typeface="Helvetica Neue"/>
            </a:endParaRPr>
          </a:p>
          <a:p>
            <a:r>
              <a:rPr lang="ar-EG" b="1" i="0" dirty="0">
                <a:solidFill>
                  <a:srgbClr val="000000"/>
                </a:solidFill>
                <a:effectLst/>
                <a:latin typeface="Helvetica Neue"/>
              </a:rPr>
              <a:t>لا انا لسة مخلصتش         		</a:t>
            </a:r>
            <a:endParaRPr lang="en-GB" b="1" i="0" dirty="0">
              <a:solidFill>
                <a:srgbClr val="000000"/>
              </a:solidFill>
              <a:effectLst/>
              <a:latin typeface="Helvetica Neue"/>
            </a:endParaRPr>
          </a:p>
          <a:p>
            <a:pPr marL="0" indent="0">
              <a:buNone/>
            </a:pPr>
            <a:endParaRPr lang="en-GB" b="1" i="0" dirty="0">
              <a:solidFill>
                <a:srgbClr val="000000"/>
              </a:solidFill>
              <a:effectLst/>
              <a:latin typeface="Helvetica Neue"/>
            </a:endParaRPr>
          </a:p>
          <a:p>
            <a:r>
              <a:rPr lang="en-GB" b="1" i="0" dirty="0">
                <a:solidFill>
                  <a:srgbClr val="000000"/>
                </a:solidFill>
                <a:effectLst/>
                <a:latin typeface="Helvetica Neue"/>
              </a:rPr>
              <a:t>Random Forest</a:t>
            </a:r>
          </a:p>
          <a:p>
            <a:endParaRPr lang="en-GB" b="1" i="0" dirty="0">
              <a:solidFill>
                <a:srgbClr val="000000"/>
              </a:solidFill>
              <a:effectLst/>
              <a:latin typeface="Helvetica Neue"/>
            </a:endParaRPr>
          </a:p>
          <a:p>
            <a:r>
              <a:rPr lang="en-GB" b="1" i="0" dirty="0">
                <a:solidFill>
                  <a:srgbClr val="000000"/>
                </a:solidFill>
                <a:effectLst/>
                <a:latin typeface="Helvetica Neue"/>
              </a:rPr>
              <a:t>KNN</a:t>
            </a:r>
          </a:p>
          <a:p>
            <a:pPr marL="0" indent="0">
              <a:buNone/>
            </a:pPr>
            <a:endParaRPr lang="en-GB" b="1" i="0" dirty="0">
              <a:solidFill>
                <a:srgbClr val="000000"/>
              </a:solidFill>
              <a:effectLst/>
              <a:latin typeface="Helvetica Neue"/>
            </a:endParaRPr>
          </a:p>
          <a:p>
            <a:endParaRPr lang="en-GB" dirty="0"/>
          </a:p>
        </p:txBody>
      </p:sp>
      <p:pic>
        <p:nvPicPr>
          <p:cNvPr id="7" name="Picture 6">
            <a:extLst>
              <a:ext uri="{FF2B5EF4-FFF2-40B4-BE49-F238E27FC236}">
                <a16:creationId xmlns:a16="http://schemas.microsoft.com/office/drawing/2014/main" id="{C9C54298-37B8-9FDE-F851-8D998EB877D0}"/>
              </a:ext>
            </a:extLst>
          </p:cNvPr>
          <p:cNvPicPr>
            <a:picLocks noChangeAspect="1"/>
          </p:cNvPicPr>
          <p:nvPr/>
        </p:nvPicPr>
        <p:blipFill>
          <a:blip r:embed="rId2"/>
          <a:stretch>
            <a:fillRect/>
          </a:stretch>
        </p:blipFill>
        <p:spPr>
          <a:xfrm>
            <a:off x="4974672" y="2363716"/>
            <a:ext cx="4051882" cy="4051882"/>
          </a:xfrm>
          <a:prstGeom prst="rect">
            <a:avLst/>
          </a:prstGeom>
        </p:spPr>
      </p:pic>
    </p:spTree>
    <p:extLst>
      <p:ext uri="{BB962C8B-B14F-4D97-AF65-F5344CB8AC3E}">
        <p14:creationId xmlns:p14="http://schemas.microsoft.com/office/powerpoint/2010/main" val="18497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78989-5B95-03D8-7478-7480D21F4303}"/>
              </a:ext>
            </a:extLst>
          </p:cNvPr>
          <p:cNvSpPr>
            <a:spLocks noGrp="1"/>
          </p:cNvSpPr>
          <p:nvPr>
            <p:ph type="title"/>
          </p:nvPr>
        </p:nvSpPr>
        <p:spPr/>
        <p:txBody>
          <a:bodyPr/>
          <a:lstStyle/>
          <a:p>
            <a:r>
              <a:rPr lang="en-US" dirty="0"/>
              <a:t>7. Models used in the project cont.</a:t>
            </a:r>
            <a:endParaRPr lang="en-GB" dirty="0"/>
          </a:p>
        </p:txBody>
      </p:sp>
      <p:sp>
        <p:nvSpPr>
          <p:cNvPr id="3" name="Content Placeholder 2">
            <a:extLst>
              <a:ext uri="{FF2B5EF4-FFF2-40B4-BE49-F238E27FC236}">
                <a16:creationId xmlns:a16="http://schemas.microsoft.com/office/drawing/2014/main" id="{379EAF9E-7E6A-FC3C-7048-34B339E488EC}"/>
              </a:ext>
            </a:extLst>
          </p:cNvPr>
          <p:cNvSpPr>
            <a:spLocks noGrp="1"/>
          </p:cNvSpPr>
          <p:nvPr>
            <p:ph idx="1"/>
          </p:nvPr>
        </p:nvSpPr>
        <p:spPr>
          <a:xfrm>
            <a:off x="1154954" y="2452497"/>
            <a:ext cx="8825659" cy="4040581"/>
          </a:xfrm>
        </p:spPr>
        <p:txBody>
          <a:bodyPr>
            <a:normAutofit/>
          </a:bodyPr>
          <a:lstStyle/>
          <a:p>
            <a:r>
              <a:rPr lang="en-GB" b="1" i="0" dirty="0">
                <a:solidFill>
                  <a:srgbClr val="000000"/>
                </a:solidFill>
                <a:effectLst/>
                <a:latin typeface="Helvetica Neue"/>
              </a:rPr>
              <a:t>Support Vector Machine (SVM) 			Accuracy : </a:t>
            </a:r>
            <a:r>
              <a:rPr lang="en-US" b="1" dirty="0">
                <a:solidFill>
                  <a:srgbClr val="000000"/>
                </a:solidFill>
                <a:effectLst/>
                <a:latin typeface="Helvetica Neue"/>
              </a:rPr>
              <a:t>82.38</a:t>
            </a:r>
            <a:r>
              <a:rPr lang="en-GB" dirty="0">
                <a:solidFill>
                  <a:srgbClr val="000000"/>
                </a:solidFill>
                <a:effectLst/>
                <a:latin typeface="Helvetica Neue"/>
              </a:rPr>
              <a:t>%</a:t>
            </a:r>
          </a:p>
          <a:p>
            <a:pPr lvl="1"/>
            <a:r>
              <a:rPr lang="en-GB" dirty="0">
                <a:solidFill>
                  <a:srgbClr val="000000"/>
                </a:solidFill>
                <a:latin typeface="Helvetica Neue"/>
              </a:rPr>
              <a:t>As its </a:t>
            </a:r>
            <a:r>
              <a:rPr lang="en-US" dirty="0">
                <a:solidFill>
                  <a:srgbClr val="000000"/>
                </a:solidFill>
                <a:latin typeface="Helvetica Neue"/>
              </a:rPr>
              <a:t>used</a:t>
            </a:r>
            <a:r>
              <a:rPr lang="en-US" i="0" dirty="0">
                <a:solidFill>
                  <a:srgbClr val="202124"/>
                </a:solidFill>
                <a:effectLst/>
                <a:latin typeface="Helvetica Neue"/>
              </a:rPr>
              <a:t> for classification or regression problems also It can handle both classification and regression on linear and non-linear dat</a:t>
            </a:r>
            <a:r>
              <a:rPr lang="en-US" dirty="0">
                <a:solidFill>
                  <a:srgbClr val="202124"/>
                </a:solidFill>
                <a:latin typeface="Helvetica Neue"/>
              </a:rPr>
              <a:t>a. SVMs can efficiently perform a non-linear classification using what is called the Kernel trick (separate data), implicitly mapping their inputs into high-dimensional feature spaces</a:t>
            </a:r>
            <a:endParaRPr lang="en-GB" b="1" i="0" dirty="0">
              <a:solidFill>
                <a:srgbClr val="000000"/>
              </a:solidFill>
              <a:effectLst/>
              <a:latin typeface="Helvetica Neue"/>
            </a:endParaRPr>
          </a:p>
          <a:p>
            <a:r>
              <a:rPr lang="en-GB" b="1" i="0" dirty="0">
                <a:solidFill>
                  <a:srgbClr val="000000"/>
                </a:solidFill>
                <a:effectLst/>
                <a:latin typeface="Helvetica Neue"/>
              </a:rPr>
              <a:t>Logistic Regression						Accuracy: 82.1</a:t>
            </a:r>
            <a:r>
              <a:rPr lang="en-GB" dirty="0">
                <a:solidFill>
                  <a:srgbClr val="000000"/>
                </a:solidFill>
                <a:latin typeface="Helvetica Neue"/>
              </a:rPr>
              <a:t>%</a:t>
            </a:r>
            <a:endParaRPr lang="en-GB" i="0" dirty="0">
              <a:solidFill>
                <a:srgbClr val="000000"/>
              </a:solidFill>
              <a:effectLst/>
              <a:latin typeface="Helvetica Neue"/>
            </a:endParaRPr>
          </a:p>
          <a:p>
            <a:pPr lvl="1"/>
            <a:r>
              <a:rPr lang="en-US" i="0" dirty="0">
                <a:solidFill>
                  <a:srgbClr val="202124"/>
                </a:solidFill>
                <a:effectLst/>
                <a:latin typeface="Helvetica Neue"/>
              </a:rPr>
              <a:t>is used to obtain odds ratio in the presence of more than one explanatory variable. The procedure is quite similar to multiple linear regression, with the exception that the response variable is binomial. The result is the impact of each variable on the odds ratio of the observed event of interest</a:t>
            </a:r>
            <a:endParaRPr lang="en-US" dirty="0">
              <a:solidFill>
                <a:srgbClr val="202124"/>
              </a:solidFill>
              <a:latin typeface="Helvetica Neue"/>
            </a:endParaRPr>
          </a:p>
        </p:txBody>
      </p:sp>
    </p:spTree>
    <p:extLst>
      <p:ext uri="{BB962C8B-B14F-4D97-AF65-F5344CB8AC3E}">
        <p14:creationId xmlns:p14="http://schemas.microsoft.com/office/powerpoint/2010/main" val="2951968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BCF7A-CE03-97C9-DD97-EB2C7B5F51C9}"/>
              </a:ext>
            </a:extLst>
          </p:cNvPr>
          <p:cNvSpPr>
            <a:spLocks noGrp="1"/>
          </p:cNvSpPr>
          <p:nvPr>
            <p:ph type="title"/>
          </p:nvPr>
        </p:nvSpPr>
        <p:spPr/>
        <p:txBody>
          <a:bodyPr/>
          <a:lstStyle/>
          <a:p>
            <a:r>
              <a:rPr lang="en-US" dirty="0"/>
              <a:t>7. Models used in the project cont.</a:t>
            </a:r>
            <a:endParaRPr lang="en-GB" dirty="0"/>
          </a:p>
        </p:txBody>
      </p:sp>
      <p:sp>
        <p:nvSpPr>
          <p:cNvPr id="3" name="Content Placeholder 2">
            <a:extLst>
              <a:ext uri="{FF2B5EF4-FFF2-40B4-BE49-F238E27FC236}">
                <a16:creationId xmlns:a16="http://schemas.microsoft.com/office/drawing/2014/main" id="{D42F38DF-CC77-A601-F906-94B2AC53DA56}"/>
              </a:ext>
            </a:extLst>
          </p:cNvPr>
          <p:cNvSpPr>
            <a:spLocks noGrp="1"/>
          </p:cNvSpPr>
          <p:nvPr>
            <p:ph idx="1"/>
          </p:nvPr>
        </p:nvSpPr>
        <p:spPr>
          <a:xfrm>
            <a:off x="1154954" y="2390863"/>
            <a:ext cx="8825659" cy="4051882"/>
          </a:xfrm>
        </p:spPr>
        <p:txBody>
          <a:bodyPr>
            <a:normAutofit/>
          </a:bodyPr>
          <a:lstStyle/>
          <a:p>
            <a:r>
              <a:rPr lang="en-GB" b="1" i="0" dirty="0">
                <a:solidFill>
                  <a:srgbClr val="000000"/>
                </a:solidFill>
                <a:effectLst/>
                <a:latin typeface="Helvetica Neue"/>
              </a:rPr>
              <a:t>Random Forest							Accuracy: </a:t>
            </a:r>
            <a:r>
              <a:rPr lang="en-GB" i="0" dirty="0">
                <a:solidFill>
                  <a:srgbClr val="000000"/>
                </a:solidFill>
                <a:effectLst/>
                <a:latin typeface="Helvetica Neue"/>
              </a:rPr>
              <a:t>85.72%</a:t>
            </a:r>
            <a:endParaRPr lang="en-GB" b="1" i="0" dirty="0">
              <a:solidFill>
                <a:srgbClr val="000000"/>
              </a:solidFill>
              <a:effectLst/>
              <a:latin typeface="Helvetica Neue"/>
            </a:endParaRPr>
          </a:p>
          <a:p>
            <a:pPr lvl="1"/>
            <a:r>
              <a:rPr lang="en-US" b="0" i="0" dirty="0">
                <a:solidFill>
                  <a:srgbClr val="202124"/>
                </a:solidFill>
                <a:effectLst/>
                <a:latin typeface="Helvetica Neue"/>
              </a:rPr>
              <a:t> </a:t>
            </a:r>
            <a:r>
              <a:rPr lang="en-US" i="0" dirty="0">
                <a:solidFill>
                  <a:srgbClr val="202124"/>
                </a:solidFill>
                <a:effectLst/>
                <a:latin typeface="Helvetica Neue"/>
              </a:rPr>
              <a:t>it is used widely in Classification and Regression problems. It builds decision trees on different samples and a random forest can give you a different interpretation of a decision tree but with better performance. </a:t>
            </a:r>
          </a:p>
          <a:p>
            <a:r>
              <a:rPr lang="en-GB" b="1" i="0" dirty="0">
                <a:solidFill>
                  <a:srgbClr val="000000"/>
                </a:solidFill>
                <a:effectLst/>
                <a:latin typeface="Helvetica Neue"/>
              </a:rPr>
              <a:t>KNN										Accuracy: </a:t>
            </a:r>
            <a:r>
              <a:rPr lang="en-GB" i="0" dirty="0">
                <a:solidFill>
                  <a:srgbClr val="000000"/>
                </a:solidFill>
                <a:effectLst/>
                <a:latin typeface="Helvetica Neue"/>
              </a:rPr>
              <a:t>73..52%</a:t>
            </a:r>
            <a:endParaRPr lang="en-GB" b="1" i="0" dirty="0">
              <a:solidFill>
                <a:srgbClr val="000000"/>
              </a:solidFill>
              <a:effectLst/>
              <a:latin typeface="Helvetica Neue"/>
            </a:endParaRPr>
          </a:p>
          <a:p>
            <a:pPr lvl="1"/>
            <a:r>
              <a:rPr lang="en-US" i="0" dirty="0">
                <a:solidFill>
                  <a:srgbClr val="202124"/>
                </a:solidFill>
                <a:effectLst/>
                <a:latin typeface="Helvetica Neue"/>
              </a:rPr>
              <a:t>It can compete with the most accurate models because it makes highly accurate predictions. Therefore, you can use the KNN algorithm for applications that require high accuracy but that do not require a human-readable model. </a:t>
            </a:r>
          </a:p>
        </p:txBody>
      </p:sp>
    </p:spTree>
    <p:extLst>
      <p:ext uri="{BB962C8B-B14F-4D97-AF65-F5344CB8AC3E}">
        <p14:creationId xmlns:p14="http://schemas.microsoft.com/office/powerpoint/2010/main" val="1596142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9B7AC-67B5-699D-FB44-DA6C04437FBE}"/>
              </a:ext>
            </a:extLst>
          </p:cNvPr>
          <p:cNvSpPr>
            <a:spLocks noGrp="1"/>
          </p:cNvSpPr>
          <p:nvPr>
            <p:ph type="title"/>
          </p:nvPr>
        </p:nvSpPr>
        <p:spPr/>
        <p:txBody>
          <a:bodyPr/>
          <a:lstStyle/>
          <a:p>
            <a:r>
              <a:rPr lang="en-US" dirty="0"/>
              <a:t>8. Combination </a:t>
            </a:r>
            <a:endParaRPr lang="en-GB" dirty="0"/>
          </a:p>
        </p:txBody>
      </p:sp>
      <p:pic>
        <p:nvPicPr>
          <p:cNvPr id="5" name="Content Placeholder 4">
            <a:extLst>
              <a:ext uri="{FF2B5EF4-FFF2-40B4-BE49-F238E27FC236}">
                <a16:creationId xmlns:a16="http://schemas.microsoft.com/office/drawing/2014/main" id="{C3AC9317-2BBF-ED88-9FB2-E20EC2C7BB3D}"/>
              </a:ext>
            </a:extLst>
          </p:cNvPr>
          <p:cNvPicPr>
            <a:picLocks noGrp="1" noChangeAspect="1"/>
          </p:cNvPicPr>
          <p:nvPr>
            <p:ph idx="1"/>
          </p:nvPr>
        </p:nvPicPr>
        <p:blipFill rotWithShape="1">
          <a:blip r:embed="rId2"/>
          <a:srcRect l="15504" t="24163" r="11842" b="884"/>
          <a:stretch/>
        </p:blipFill>
        <p:spPr>
          <a:xfrm>
            <a:off x="1325459" y="2301031"/>
            <a:ext cx="7701095" cy="4468885"/>
          </a:xfrm>
        </p:spPr>
      </p:pic>
      <p:sp>
        <p:nvSpPr>
          <p:cNvPr id="6" name="TextBox 5">
            <a:extLst>
              <a:ext uri="{FF2B5EF4-FFF2-40B4-BE49-F238E27FC236}">
                <a16:creationId xmlns:a16="http://schemas.microsoft.com/office/drawing/2014/main" id="{28549F87-3ED9-75A4-6840-9F52E5D2D102}"/>
              </a:ext>
            </a:extLst>
          </p:cNvPr>
          <p:cNvSpPr txBox="1"/>
          <p:nvPr/>
        </p:nvSpPr>
        <p:spPr>
          <a:xfrm>
            <a:off x="9051721" y="3615655"/>
            <a:ext cx="2625754" cy="120032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To combine all the previous models and then approach the best accuracy among them</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076176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9EAA4-01AD-5396-CDA4-0DC4AB8D3645}"/>
              </a:ext>
            </a:extLst>
          </p:cNvPr>
          <p:cNvSpPr>
            <a:spLocks noGrp="1"/>
          </p:cNvSpPr>
          <p:nvPr>
            <p:ph type="title"/>
          </p:nvPr>
        </p:nvSpPr>
        <p:spPr/>
        <p:txBody>
          <a:bodyPr/>
          <a:lstStyle/>
          <a:p>
            <a:r>
              <a:rPr lang="en-US" dirty="0"/>
              <a:t>9. Evaluation and testing </a:t>
            </a:r>
            <a:endParaRPr lang="en-GB" dirty="0"/>
          </a:p>
        </p:txBody>
      </p:sp>
      <p:sp>
        <p:nvSpPr>
          <p:cNvPr id="6" name="TextBox 5">
            <a:extLst>
              <a:ext uri="{FF2B5EF4-FFF2-40B4-BE49-F238E27FC236}">
                <a16:creationId xmlns:a16="http://schemas.microsoft.com/office/drawing/2014/main" id="{AB770968-EF36-7AA4-7D78-8F47DAA4FFBB}"/>
              </a:ext>
            </a:extLst>
          </p:cNvPr>
          <p:cNvSpPr txBox="1"/>
          <p:nvPr/>
        </p:nvSpPr>
        <p:spPr>
          <a:xfrm>
            <a:off x="1388853" y="5193102"/>
            <a:ext cx="10308566"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Here we evaluate the combination of all the models then we reached the combined accuracy of all classifiers which is (83.42%).</a:t>
            </a:r>
          </a:p>
          <a:p>
            <a:r>
              <a:rPr lang="en-US" dirty="0">
                <a:latin typeface="Arial" panose="020B0604020202020204" pitchFamily="34" charset="0"/>
                <a:cs typeface="Arial" panose="020B0604020202020204" pitchFamily="34" charset="0"/>
              </a:rPr>
              <a:t>Then we print some random data from the evaluated models to test the accuracy.</a:t>
            </a:r>
            <a:endParaRPr lang="en-GB" dirty="0">
              <a:latin typeface="Arial" panose="020B0604020202020204" pitchFamily="34" charset="0"/>
              <a:cs typeface="Arial" panose="020B0604020202020204" pitchFamily="34" charset="0"/>
            </a:endParaRPr>
          </a:p>
        </p:txBody>
      </p:sp>
      <p:pic>
        <p:nvPicPr>
          <p:cNvPr id="7" name="Content Placeholder 6">
            <a:extLst>
              <a:ext uri="{FF2B5EF4-FFF2-40B4-BE49-F238E27FC236}">
                <a16:creationId xmlns:a16="http://schemas.microsoft.com/office/drawing/2014/main" id="{DFFD909E-2BED-6498-9380-62CCCA67793D}"/>
              </a:ext>
            </a:extLst>
          </p:cNvPr>
          <p:cNvPicPr>
            <a:picLocks noGrp="1" noChangeAspect="1"/>
          </p:cNvPicPr>
          <p:nvPr>
            <p:ph idx="1"/>
          </p:nvPr>
        </p:nvPicPr>
        <p:blipFill rotWithShape="1">
          <a:blip r:embed="rId2"/>
          <a:srcRect l="6098" t="26758" r="3721" b="35551"/>
          <a:stretch/>
        </p:blipFill>
        <p:spPr>
          <a:xfrm>
            <a:off x="624220" y="2341984"/>
            <a:ext cx="11073199" cy="2603240"/>
          </a:xfrm>
        </p:spPr>
      </p:pic>
    </p:spTree>
    <p:extLst>
      <p:ext uri="{BB962C8B-B14F-4D97-AF65-F5344CB8AC3E}">
        <p14:creationId xmlns:p14="http://schemas.microsoft.com/office/powerpoint/2010/main" val="2004993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Content Placeholder 16">
            <a:extLst>
              <a:ext uri="{FF2B5EF4-FFF2-40B4-BE49-F238E27FC236}">
                <a16:creationId xmlns:a16="http://schemas.microsoft.com/office/drawing/2014/main" id="{9A77CA52-B19A-88AD-083C-CF0625F6A533}"/>
              </a:ext>
            </a:extLst>
          </p:cNvPr>
          <p:cNvPicPr>
            <a:picLocks noGrp="1" noChangeAspect="1"/>
          </p:cNvPicPr>
          <p:nvPr>
            <p:ph idx="1"/>
          </p:nvPr>
        </p:nvPicPr>
        <p:blipFill>
          <a:blip r:embed="rId2"/>
          <a:stretch>
            <a:fillRect/>
          </a:stretch>
        </p:blipFill>
        <p:spPr>
          <a:xfrm>
            <a:off x="221037" y="419450"/>
            <a:ext cx="11749925" cy="6154024"/>
          </a:xfrm>
        </p:spPr>
      </p:pic>
      <p:sp>
        <p:nvSpPr>
          <p:cNvPr id="2" name="Title 1">
            <a:extLst>
              <a:ext uri="{FF2B5EF4-FFF2-40B4-BE49-F238E27FC236}">
                <a16:creationId xmlns:a16="http://schemas.microsoft.com/office/drawing/2014/main" id="{B218BF4C-A282-E1B7-C989-95E5991D9A78}"/>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Thank you</a:t>
            </a:r>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5707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E0B82-FD48-6C4B-F2B8-CDC431F06EC0}"/>
              </a:ext>
            </a:extLst>
          </p:cNvPr>
          <p:cNvSpPr>
            <a:spLocks noGrp="1"/>
          </p:cNvSpPr>
          <p:nvPr>
            <p:ph type="title"/>
          </p:nvPr>
        </p:nvSpPr>
        <p:spPr/>
        <p:txBody>
          <a:bodyPr/>
          <a:lstStyle/>
          <a:p>
            <a:r>
              <a:rPr lang="en-US" dirty="0"/>
              <a:t>Team Members:</a:t>
            </a:r>
            <a:endParaRPr lang="en-GB" dirty="0"/>
          </a:p>
        </p:txBody>
      </p:sp>
      <p:sp>
        <p:nvSpPr>
          <p:cNvPr id="3" name="Content Placeholder 2">
            <a:extLst>
              <a:ext uri="{FF2B5EF4-FFF2-40B4-BE49-F238E27FC236}">
                <a16:creationId xmlns:a16="http://schemas.microsoft.com/office/drawing/2014/main" id="{3E7F3F53-BDF7-FEB1-BCCA-13B75FD6DFB8}"/>
              </a:ext>
            </a:extLst>
          </p:cNvPr>
          <p:cNvSpPr>
            <a:spLocks noGrp="1"/>
          </p:cNvSpPr>
          <p:nvPr>
            <p:ph idx="1"/>
          </p:nvPr>
        </p:nvSpPr>
        <p:spPr>
          <a:xfrm>
            <a:off x="973124" y="2603500"/>
            <a:ext cx="9007490" cy="3416300"/>
          </a:xfrm>
        </p:spPr>
        <p:txBody>
          <a:bodyPr>
            <a:normAutofit lnSpcReduction="10000"/>
          </a:bodyPr>
          <a:lstStyle/>
          <a:p>
            <a:r>
              <a:rPr lang="en-GB" dirty="0">
                <a:solidFill>
                  <a:schemeClr val="tx1"/>
                </a:solidFill>
                <a:latin typeface="ABC Ginto Normal"/>
              </a:rPr>
              <a:t>Amany Ashraf Ahmed 					</a:t>
            </a:r>
            <a:r>
              <a:rPr lang="en-GB" b="0" i="0" dirty="0">
                <a:solidFill>
                  <a:schemeClr val="tx1"/>
                </a:solidFill>
                <a:effectLst/>
                <a:latin typeface="ABC Ginto Normal"/>
              </a:rPr>
              <a:t>Sec(2) </a:t>
            </a:r>
          </a:p>
          <a:p>
            <a:r>
              <a:rPr lang="en-US" dirty="0">
                <a:solidFill>
                  <a:schemeClr val="tx1"/>
                </a:solidFill>
                <a:latin typeface="ABC Ginto Normal"/>
              </a:rPr>
              <a:t>Mariam Hossam Gouda					Sec(4)</a:t>
            </a:r>
          </a:p>
          <a:p>
            <a:endParaRPr lang="en-US" dirty="0">
              <a:solidFill>
                <a:schemeClr val="tx1"/>
              </a:solidFill>
              <a:latin typeface="ABC Ginto Normal"/>
            </a:endParaRPr>
          </a:p>
          <a:p>
            <a:endParaRPr lang="en-US" dirty="0">
              <a:solidFill>
                <a:schemeClr val="tx1"/>
              </a:solidFill>
              <a:latin typeface="ABC Ginto Normal"/>
            </a:endParaRPr>
          </a:p>
          <a:p>
            <a:endParaRPr lang="en-US" dirty="0">
              <a:solidFill>
                <a:schemeClr val="tx1"/>
              </a:solidFill>
              <a:latin typeface="ABC Ginto Normal"/>
            </a:endParaRPr>
          </a:p>
          <a:p>
            <a:r>
              <a:rPr lang="en-GB" dirty="0">
                <a:solidFill>
                  <a:schemeClr val="tx1"/>
                </a:solidFill>
                <a:latin typeface="ABC Ginto Normal"/>
              </a:rPr>
              <a:t>Elsebaey Mohammed Sebaey 				Sec(3)</a:t>
            </a:r>
            <a:endParaRPr lang="en-GB" b="0" i="0" dirty="0">
              <a:solidFill>
                <a:schemeClr val="tx1"/>
              </a:solidFill>
              <a:effectLst/>
              <a:latin typeface="ABC Ginto Normal"/>
            </a:endParaRPr>
          </a:p>
          <a:p>
            <a:r>
              <a:rPr lang="en-US" dirty="0">
                <a:solidFill>
                  <a:schemeClr val="tx1"/>
                </a:solidFill>
                <a:latin typeface="ABC Ginto Normal"/>
              </a:rPr>
              <a:t>Mahmoud Mohamed Ibrahim 				</a:t>
            </a:r>
            <a:r>
              <a:rPr lang="en-GB" b="0" i="0" dirty="0">
                <a:solidFill>
                  <a:schemeClr val="tx1"/>
                </a:solidFill>
                <a:effectLst/>
                <a:latin typeface="ABC Ginto Normal"/>
              </a:rPr>
              <a:t>Sec(4)</a:t>
            </a:r>
            <a:r>
              <a:rPr lang="en-US" dirty="0">
                <a:solidFill>
                  <a:schemeClr val="tx1"/>
                </a:solidFill>
                <a:latin typeface="ABC Ginto Normal"/>
              </a:rPr>
              <a:t>		</a:t>
            </a:r>
          </a:p>
          <a:p>
            <a:r>
              <a:rPr lang="en-US" dirty="0">
                <a:solidFill>
                  <a:schemeClr val="tx1"/>
                </a:solidFill>
                <a:latin typeface="ABC Ginto Normal"/>
              </a:rPr>
              <a:t>Ahmed Mohamed Hafez 					Sec(1)</a:t>
            </a:r>
          </a:p>
          <a:p>
            <a:r>
              <a:rPr lang="en-US" dirty="0">
                <a:solidFill>
                  <a:schemeClr val="tx1"/>
                </a:solidFill>
                <a:latin typeface="ABC Ginto Normal"/>
              </a:rPr>
              <a:t>Ali Mosaad Abdelfattah					Sec(3)</a:t>
            </a:r>
            <a:endParaRPr lang="en-GB" dirty="0">
              <a:solidFill>
                <a:schemeClr val="tx1"/>
              </a:solidFill>
            </a:endParaRPr>
          </a:p>
        </p:txBody>
      </p:sp>
      <p:pic>
        <p:nvPicPr>
          <p:cNvPr id="7" name="Picture 6">
            <a:extLst>
              <a:ext uri="{FF2B5EF4-FFF2-40B4-BE49-F238E27FC236}">
                <a16:creationId xmlns:a16="http://schemas.microsoft.com/office/drawing/2014/main" id="{896C700D-ADC7-AAEB-EA85-6865B620F98C}"/>
              </a:ext>
            </a:extLst>
          </p:cNvPr>
          <p:cNvPicPr>
            <a:picLocks noChangeAspect="1"/>
          </p:cNvPicPr>
          <p:nvPr/>
        </p:nvPicPr>
        <p:blipFill>
          <a:blip r:embed="rId2"/>
          <a:stretch>
            <a:fillRect/>
          </a:stretch>
        </p:blipFill>
        <p:spPr>
          <a:xfrm>
            <a:off x="6333687" y="2233824"/>
            <a:ext cx="3967993" cy="4096369"/>
          </a:xfrm>
          <a:prstGeom prst="rect">
            <a:avLst/>
          </a:prstGeom>
        </p:spPr>
      </p:pic>
    </p:spTree>
    <p:extLst>
      <p:ext uri="{BB962C8B-B14F-4D97-AF65-F5344CB8AC3E}">
        <p14:creationId xmlns:p14="http://schemas.microsoft.com/office/powerpoint/2010/main" val="3529955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alphaModFix amt="10000"/>
          </a:blip>
          <a:tile tx="0" ty="0" sx="100000" sy="100000" flip="none" algn="tl"/>
        </a:blipFill>
        <a:effectLst/>
      </p:bgPr>
    </p:bg>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114D334A-573E-CEF4-F4C3-29FFB0EB7839}"/>
              </a:ext>
            </a:extLst>
          </p:cNvPr>
          <p:cNvSpPr>
            <a:spLocks noGrp="1"/>
          </p:cNvSpPr>
          <p:nvPr>
            <p:ph idx="1"/>
          </p:nvPr>
        </p:nvSpPr>
        <p:spPr/>
        <p:txBody>
          <a:bodyPr>
            <a:normAutofit/>
          </a:bodyPr>
          <a:lstStyle/>
          <a:p>
            <a:r>
              <a:rPr lang="en-US" dirty="0">
                <a:solidFill>
                  <a:schemeClr val="tx1"/>
                </a:solidFill>
                <a:latin typeface="Arial" panose="020B0604020202020204" pitchFamily="34" charset="0"/>
                <a:cs typeface="Arial" panose="020B0604020202020204" pitchFamily="34" charset="0"/>
              </a:rPr>
              <a:t>This project aims to classify whether is there is a real weather/ World disaster is happening in the world or if it’s a fake news</a:t>
            </a:r>
            <a:endParaRPr lang="en-GB" dirty="0">
              <a:solidFill>
                <a:schemeClr val="tx1"/>
              </a:solidFill>
              <a:latin typeface="Arial" panose="020B0604020202020204" pitchFamily="34" charset="0"/>
              <a:cs typeface="Arial" panose="020B0604020202020204" pitchFamily="34" charset="0"/>
            </a:endParaRPr>
          </a:p>
          <a:p>
            <a:r>
              <a:rPr lang="en-US" dirty="0">
                <a:solidFill>
                  <a:schemeClr val="tx1"/>
                </a:solidFill>
                <a:latin typeface="Arial" panose="020B0604020202020204" pitchFamily="34" charset="0"/>
                <a:cs typeface="Arial" panose="020B0604020202020204" pitchFamily="34" charset="0"/>
              </a:rPr>
              <a:t>We will use the data which we are going to classify / test from Twitter and Tweets dataset</a:t>
            </a:r>
            <a:endParaRPr lang="en-GB" dirty="0">
              <a:solidFill>
                <a:schemeClr val="tx1"/>
              </a:solidFill>
              <a:latin typeface="Arial" panose="020B0604020202020204" pitchFamily="34" charset="0"/>
              <a:cs typeface="Arial" panose="020B0604020202020204" pitchFamily="34" charset="0"/>
            </a:endParaRPr>
          </a:p>
          <a:p>
            <a:pPr algn="l"/>
            <a:r>
              <a:rPr lang="en-US" dirty="0">
                <a:solidFill>
                  <a:schemeClr val="tx1"/>
                </a:solidFill>
                <a:latin typeface="Arial" panose="020B0604020202020204" pitchFamily="34" charset="0"/>
                <a:cs typeface="Arial" panose="020B0604020202020204" pitchFamily="34" charset="0"/>
              </a:rPr>
              <a:t>Then: r</a:t>
            </a:r>
            <a:r>
              <a:rPr lang="en-US" dirty="0">
                <a:solidFill>
                  <a:schemeClr val="tx1"/>
                </a:solidFill>
                <a:effectLst/>
                <a:latin typeface="Arial" panose="020B0604020202020204" pitchFamily="34" charset="0"/>
                <a:cs typeface="Arial" panose="020B0604020202020204" pitchFamily="34" charset="0"/>
              </a:rPr>
              <a:t>emove the @ and # of handles and hashtags set text to lowercase</a:t>
            </a:r>
          </a:p>
          <a:p>
            <a:pPr algn="l"/>
            <a:r>
              <a:rPr lang="en-US" dirty="0">
                <a:solidFill>
                  <a:schemeClr val="tx1"/>
                </a:solidFill>
                <a:effectLst/>
                <a:latin typeface="Arial" panose="020B0604020202020204" pitchFamily="34" charset="0"/>
                <a:cs typeface="Arial" panose="020B0604020202020204" pitchFamily="34" charset="0"/>
              </a:rPr>
              <a:t>remove hyperlinks</a:t>
            </a:r>
          </a:p>
          <a:p>
            <a:pPr algn="l"/>
            <a:r>
              <a:rPr lang="en-US" dirty="0">
                <a:solidFill>
                  <a:schemeClr val="tx1"/>
                </a:solidFill>
                <a:effectLst/>
                <a:latin typeface="Arial" panose="020B0604020202020204" pitchFamily="34" charset="0"/>
                <a:cs typeface="Arial" panose="020B0604020202020204" pitchFamily="34" charset="0"/>
              </a:rPr>
              <a:t>remove stop words</a:t>
            </a:r>
          </a:p>
          <a:p>
            <a:pPr algn="l"/>
            <a:r>
              <a:rPr lang="en-US" dirty="0">
                <a:solidFill>
                  <a:schemeClr val="tx1"/>
                </a:solidFill>
                <a:effectLst/>
                <a:latin typeface="Arial" panose="020B0604020202020204" pitchFamily="34" charset="0"/>
                <a:cs typeface="Arial" panose="020B0604020202020204" pitchFamily="34" charset="0"/>
              </a:rPr>
              <a:t>remove punctuation</a:t>
            </a:r>
          </a:p>
          <a:p>
            <a:r>
              <a:rPr lang="en-GB" sz="2000" dirty="0">
                <a:solidFill>
                  <a:schemeClr val="tx1"/>
                </a:solidFill>
                <a:latin typeface="Arial" panose="020B0604020202020204" pitchFamily="34" charset="0"/>
                <a:cs typeface="Arial" panose="020B0604020202020204" pitchFamily="34" charset="0"/>
              </a:rPr>
              <a:t>Simply clean the dataset</a:t>
            </a:r>
          </a:p>
        </p:txBody>
      </p:sp>
      <p:sp>
        <p:nvSpPr>
          <p:cNvPr id="18" name="Title 17">
            <a:extLst>
              <a:ext uri="{FF2B5EF4-FFF2-40B4-BE49-F238E27FC236}">
                <a16:creationId xmlns:a16="http://schemas.microsoft.com/office/drawing/2014/main" id="{CF3C9EA3-276D-427C-463D-84C74E9F0C22}"/>
              </a:ext>
            </a:extLst>
          </p:cNvPr>
          <p:cNvSpPr>
            <a:spLocks noGrp="1"/>
          </p:cNvSpPr>
          <p:nvPr>
            <p:ph type="title"/>
          </p:nvPr>
        </p:nvSpPr>
        <p:spPr/>
        <p:txBody>
          <a:bodyPr/>
          <a:lstStyle/>
          <a:p>
            <a:r>
              <a:rPr lang="en-US" dirty="0"/>
              <a:t>1. Project Description </a:t>
            </a:r>
            <a:endParaRPr lang="en-GB" dirty="0"/>
          </a:p>
        </p:txBody>
      </p:sp>
    </p:spTree>
    <p:extLst>
      <p:ext uri="{BB962C8B-B14F-4D97-AF65-F5344CB8AC3E}">
        <p14:creationId xmlns:p14="http://schemas.microsoft.com/office/powerpoint/2010/main" val="3631918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B2087-7D0A-47A7-E00C-7681CDC16E18}"/>
              </a:ext>
            </a:extLst>
          </p:cNvPr>
          <p:cNvSpPr>
            <a:spLocks noGrp="1"/>
          </p:cNvSpPr>
          <p:nvPr>
            <p:ph type="title"/>
          </p:nvPr>
        </p:nvSpPr>
        <p:spPr/>
        <p:txBody>
          <a:bodyPr/>
          <a:lstStyle/>
          <a:p>
            <a:r>
              <a:rPr lang="en-US" dirty="0"/>
              <a:t>2. Importing libraries </a:t>
            </a:r>
            <a:endParaRPr lang="en-GB" dirty="0"/>
          </a:p>
        </p:txBody>
      </p:sp>
      <p:pic>
        <p:nvPicPr>
          <p:cNvPr id="5" name="Content Placeholder 4">
            <a:extLst>
              <a:ext uri="{FF2B5EF4-FFF2-40B4-BE49-F238E27FC236}">
                <a16:creationId xmlns:a16="http://schemas.microsoft.com/office/drawing/2014/main" id="{026DBC33-C33E-33EF-668D-BA91C21C310A}"/>
              </a:ext>
            </a:extLst>
          </p:cNvPr>
          <p:cNvPicPr>
            <a:picLocks noGrp="1" noChangeAspect="1"/>
          </p:cNvPicPr>
          <p:nvPr>
            <p:ph idx="1"/>
          </p:nvPr>
        </p:nvPicPr>
        <p:blipFill rotWithShape="1">
          <a:blip r:embed="rId2"/>
          <a:srcRect l="10945" t="28400" r="12947" b="57849"/>
          <a:stretch/>
        </p:blipFill>
        <p:spPr>
          <a:xfrm>
            <a:off x="434505" y="3429000"/>
            <a:ext cx="10961615" cy="1114070"/>
          </a:xfrm>
        </p:spPr>
      </p:pic>
      <p:sp>
        <p:nvSpPr>
          <p:cNvPr id="6" name="TextBox 5">
            <a:extLst>
              <a:ext uri="{FF2B5EF4-FFF2-40B4-BE49-F238E27FC236}">
                <a16:creationId xmlns:a16="http://schemas.microsoft.com/office/drawing/2014/main" id="{0D91148F-12D3-8016-6F38-0ACCBC607A13}"/>
              </a:ext>
            </a:extLst>
          </p:cNvPr>
          <p:cNvSpPr txBox="1"/>
          <p:nvPr/>
        </p:nvSpPr>
        <p:spPr>
          <a:xfrm>
            <a:off x="795880" y="2915605"/>
            <a:ext cx="4739780"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Here we import the libraries we will use </a:t>
            </a:r>
            <a:endParaRPr lang="en-GB"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55834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1524E-DE3A-2925-1553-7681A50FFC62}"/>
              </a:ext>
            </a:extLst>
          </p:cNvPr>
          <p:cNvSpPr>
            <a:spLocks noGrp="1"/>
          </p:cNvSpPr>
          <p:nvPr>
            <p:ph type="title"/>
          </p:nvPr>
        </p:nvSpPr>
        <p:spPr/>
        <p:txBody>
          <a:bodyPr/>
          <a:lstStyle/>
          <a:p>
            <a:r>
              <a:rPr lang="en-US" dirty="0"/>
              <a:t>3. Loading Data</a:t>
            </a:r>
            <a:endParaRPr lang="en-GB" dirty="0"/>
          </a:p>
        </p:txBody>
      </p:sp>
      <p:pic>
        <p:nvPicPr>
          <p:cNvPr id="5" name="Content Placeholder 4">
            <a:extLst>
              <a:ext uri="{FF2B5EF4-FFF2-40B4-BE49-F238E27FC236}">
                <a16:creationId xmlns:a16="http://schemas.microsoft.com/office/drawing/2014/main" id="{E5230973-0DAB-C864-AE21-8A3843C5BFC6}"/>
              </a:ext>
            </a:extLst>
          </p:cNvPr>
          <p:cNvPicPr>
            <a:picLocks noGrp="1" noChangeAspect="1"/>
          </p:cNvPicPr>
          <p:nvPr>
            <p:ph idx="1"/>
          </p:nvPr>
        </p:nvPicPr>
        <p:blipFill rotWithShape="1">
          <a:blip r:embed="rId2"/>
          <a:srcRect l="11636" t="30364" r="13639" b="30347"/>
          <a:stretch/>
        </p:blipFill>
        <p:spPr>
          <a:xfrm>
            <a:off x="914399" y="2357306"/>
            <a:ext cx="10016455" cy="2962354"/>
          </a:xfrm>
        </p:spPr>
      </p:pic>
      <p:sp>
        <p:nvSpPr>
          <p:cNvPr id="6" name="TextBox 5">
            <a:extLst>
              <a:ext uri="{FF2B5EF4-FFF2-40B4-BE49-F238E27FC236}">
                <a16:creationId xmlns:a16="http://schemas.microsoft.com/office/drawing/2014/main" id="{DD39840D-9A99-981D-F341-02A16685D0F3}"/>
              </a:ext>
            </a:extLst>
          </p:cNvPr>
          <p:cNvSpPr txBox="1"/>
          <p:nvPr/>
        </p:nvSpPr>
        <p:spPr>
          <a:xfrm>
            <a:off x="587230" y="5637402"/>
            <a:ext cx="1160477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Here we load the file path for the dataset and read it so it can be used in our project</a:t>
            </a:r>
            <a:endParaRPr lang="en-GB"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82124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E0F8-11C7-79BF-F286-280F34B7D92B}"/>
              </a:ext>
            </a:extLst>
          </p:cNvPr>
          <p:cNvSpPr>
            <a:spLocks noGrp="1"/>
          </p:cNvSpPr>
          <p:nvPr>
            <p:ph type="title"/>
          </p:nvPr>
        </p:nvSpPr>
        <p:spPr/>
        <p:txBody>
          <a:bodyPr/>
          <a:lstStyle/>
          <a:p>
            <a:r>
              <a:rPr lang="en-US" dirty="0"/>
              <a:t>4. Dataset information</a:t>
            </a:r>
            <a:endParaRPr lang="en-GB" dirty="0"/>
          </a:p>
        </p:txBody>
      </p:sp>
      <p:pic>
        <p:nvPicPr>
          <p:cNvPr id="5" name="Content Placeholder 4">
            <a:extLst>
              <a:ext uri="{FF2B5EF4-FFF2-40B4-BE49-F238E27FC236}">
                <a16:creationId xmlns:a16="http://schemas.microsoft.com/office/drawing/2014/main" id="{EB90050B-E0DB-DC72-F244-225031F0B7D0}"/>
              </a:ext>
            </a:extLst>
          </p:cNvPr>
          <p:cNvPicPr>
            <a:picLocks noGrp="1" noChangeAspect="1"/>
          </p:cNvPicPr>
          <p:nvPr>
            <p:ph idx="1"/>
          </p:nvPr>
        </p:nvPicPr>
        <p:blipFill rotWithShape="1">
          <a:blip r:embed="rId2"/>
          <a:srcRect l="16057" t="33555" r="12947" b="29856"/>
          <a:stretch/>
        </p:blipFill>
        <p:spPr>
          <a:xfrm>
            <a:off x="889231" y="2365694"/>
            <a:ext cx="9840288" cy="2852538"/>
          </a:xfrm>
        </p:spPr>
      </p:pic>
      <p:sp>
        <p:nvSpPr>
          <p:cNvPr id="6" name="TextBox 5">
            <a:extLst>
              <a:ext uri="{FF2B5EF4-FFF2-40B4-BE49-F238E27FC236}">
                <a16:creationId xmlns:a16="http://schemas.microsoft.com/office/drawing/2014/main" id="{E393FFFE-10AB-0EA5-D303-F5BAF3F1F8B2}"/>
              </a:ext>
            </a:extLst>
          </p:cNvPr>
          <p:cNvSpPr txBox="1"/>
          <p:nvPr/>
        </p:nvSpPr>
        <p:spPr>
          <a:xfrm>
            <a:off x="847288" y="5503178"/>
            <a:ext cx="10091956"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Here we read and insure that the data was red correctly</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275783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A62DF-9843-9EAA-7440-EDD5990FAC79}"/>
              </a:ext>
            </a:extLst>
          </p:cNvPr>
          <p:cNvSpPr>
            <a:spLocks noGrp="1"/>
          </p:cNvSpPr>
          <p:nvPr>
            <p:ph type="title"/>
          </p:nvPr>
        </p:nvSpPr>
        <p:spPr/>
        <p:txBody>
          <a:bodyPr/>
          <a:lstStyle/>
          <a:p>
            <a:r>
              <a:rPr lang="en-US" dirty="0"/>
              <a:t>4. Dataset information cont.</a:t>
            </a:r>
            <a:endParaRPr lang="en-GB" dirty="0"/>
          </a:p>
        </p:txBody>
      </p:sp>
      <p:pic>
        <p:nvPicPr>
          <p:cNvPr id="5" name="Content Placeholder 4">
            <a:extLst>
              <a:ext uri="{FF2B5EF4-FFF2-40B4-BE49-F238E27FC236}">
                <a16:creationId xmlns:a16="http://schemas.microsoft.com/office/drawing/2014/main" id="{D2AFCA02-D060-83FD-7A7F-FB4BCF57DF85}"/>
              </a:ext>
            </a:extLst>
          </p:cNvPr>
          <p:cNvPicPr>
            <a:picLocks noGrp="1" noChangeAspect="1"/>
          </p:cNvPicPr>
          <p:nvPr>
            <p:ph idx="1"/>
          </p:nvPr>
        </p:nvPicPr>
        <p:blipFill rotWithShape="1">
          <a:blip r:embed="rId2"/>
          <a:srcRect l="17852" t="25629" r="41309" b="20034"/>
          <a:stretch/>
        </p:blipFill>
        <p:spPr>
          <a:xfrm>
            <a:off x="6341364" y="2458527"/>
            <a:ext cx="5092118" cy="3810968"/>
          </a:xfrm>
        </p:spPr>
      </p:pic>
      <p:pic>
        <p:nvPicPr>
          <p:cNvPr id="7" name="Picture 6">
            <a:extLst>
              <a:ext uri="{FF2B5EF4-FFF2-40B4-BE49-F238E27FC236}">
                <a16:creationId xmlns:a16="http://schemas.microsoft.com/office/drawing/2014/main" id="{2B582D2B-5329-FA4E-375F-A00121626AE7}"/>
              </a:ext>
            </a:extLst>
          </p:cNvPr>
          <p:cNvPicPr>
            <a:picLocks noChangeAspect="1"/>
          </p:cNvPicPr>
          <p:nvPr/>
        </p:nvPicPr>
        <p:blipFill>
          <a:blip r:embed="rId3"/>
          <a:stretch>
            <a:fillRect/>
          </a:stretch>
        </p:blipFill>
        <p:spPr>
          <a:xfrm>
            <a:off x="537533" y="2350698"/>
            <a:ext cx="4568825" cy="3429000"/>
          </a:xfrm>
          <a:prstGeom prst="rect">
            <a:avLst/>
          </a:prstGeom>
        </p:spPr>
      </p:pic>
      <p:sp>
        <p:nvSpPr>
          <p:cNvPr id="8" name="TextBox 7">
            <a:extLst>
              <a:ext uri="{FF2B5EF4-FFF2-40B4-BE49-F238E27FC236}">
                <a16:creationId xmlns:a16="http://schemas.microsoft.com/office/drawing/2014/main" id="{EBFD40DC-9E69-1455-F2AC-F8A2FCDC8521}"/>
              </a:ext>
            </a:extLst>
          </p:cNvPr>
          <p:cNvSpPr txBox="1"/>
          <p:nvPr/>
        </p:nvSpPr>
        <p:spPr>
          <a:xfrm>
            <a:off x="1242204" y="5046452"/>
            <a:ext cx="2879314" cy="461665"/>
          </a:xfrm>
          <a:prstGeom prst="rect">
            <a:avLst/>
          </a:prstGeom>
          <a:noFill/>
        </p:spPr>
        <p:txBody>
          <a:bodyPr wrap="none" rtlCol="0">
            <a:spAutoFit/>
          </a:bodyPr>
          <a:lstStyle/>
          <a:p>
            <a:r>
              <a:rPr lang="ar-EG" sz="2400" dirty="0">
                <a:solidFill>
                  <a:schemeClr val="bg1"/>
                </a:solidFill>
                <a:cs typeface="+mj-cs"/>
              </a:rPr>
              <a:t>الداتا اتعرضت في عمودين </a:t>
            </a:r>
            <a:endParaRPr lang="en-GB" sz="2400" dirty="0">
              <a:solidFill>
                <a:schemeClr val="bg1"/>
              </a:solidFill>
              <a:cs typeface="+mj-cs"/>
            </a:endParaRPr>
          </a:p>
        </p:txBody>
      </p:sp>
      <p:sp>
        <p:nvSpPr>
          <p:cNvPr id="9" name="TextBox 8">
            <a:extLst>
              <a:ext uri="{FF2B5EF4-FFF2-40B4-BE49-F238E27FC236}">
                <a16:creationId xmlns:a16="http://schemas.microsoft.com/office/drawing/2014/main" id="{5EB36D7A-E24D-BDEB-C134-D5B00CE66FC9}"/>
              </a:ext>
            </a:extLst>
          </p:cNvPr>
          <p:cNvSpPr txBox="1"/>
          <p:nvPr/>
        </p:nvSpPr>
        <p:spPr>
          <a:xfrm>
            <a:off x="537533" y="5884332"/>
            <a:ext cx="4690075"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Blue column for </a:t>
            </a:r>
            <a:r>
              <a:rPr lang="en-US" b="1" dirty="0">
                <a:latin typeface="Arial" panose="020B0604020202020204" pitchFamily="34" charset="0"/>
                <a:cs typeface="Arial" panose="020B0604020202020204" pitchFamily="34" charset="0"/>
              </a:rPr>
              <a:t>False</a:t>
            </a:r>
            <a:r>
              <a:rPr lang="en-US" dirty="0">
                <a:latin typeface="Arial" panose="020B0604020202020204" pitchFamily="34" charset="0"/>
                <a:cs typeface="Arial" panose="020B0604020202020204" pitchFamily="34" charset="0"/>
              </a:rPr>
              <a:t> real disaster</a:t>
            </a:r>
          </a:p>
          <a:p>
            <a:r>
              <a:rPr lang="en-US" dirty="0">
                <a:latin typeface="Arial" panose="020B0604020202020204" pitchFamily="34" charset="0"/>
                <a:cs typeface="Arial" panose="020B0604020202020204" pitchFamily="34" charset="0"/>
              </a:rPr>
              <a:t>Red column for </a:t>
            </a:r>
            <a:r>
              <a:rPr lang="en-US" b="1" dirty="0">
                <a:latin typeface="Arial" panose="020B0604020202020204" pitchFamily="34" charset="0"/>
                <a:cs typeface="Arial" panose="020B0604020202020204" pitchFamily="34" charset="0"/>
              </a:rPr>
              <a:t>True</a:t>
            </a:r>
            <a:r>
              <a:rPr lang="en-US" dirty="0">
                <a:latin typeface="Arial" panose="020B0604020202020204" pitchFamily="34" charset="0"/>
                <a:cs typeface="Arial" panose="020B0604020202020204" pitchFamily="34" charset="0"/>
              </a:rPr>
              <a:t> Real disaster</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56205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E4061-2BBF-71A1-EA12-4E08C97FDE1C}"/>
              </a:ext>
            </a:extLst>
          </p:cNvPr>
          <p:cNvSpPr>
            <a:spLocks noGrp="1"/>
          </p:cNvSpPr>
          <p:nvPr>
            <p:ph type="title"/>
          </p:nvPr>
        </p:nvSpPr>
        <p:spPr/>
        <p:txBody>
          <a:bodyPr/>
          <a:lstStyle/>
          <a:p>
            <a:r>
              <a:rPr lang="en-US" dirty="0"/>
              <a:t>5. Dataset Cleaning</a:t>
            </a:r>
            <a:endParaRPr lang="en-GB" dirty="0"/>
          </a:p>
        </p:txBody>
      </p:sp>
      <p:pic>
        <p:nvPicPr>
          <p:cNvPr id="5" name="Content Placeholder 4">
            <a:extLst>
              <a:ext uri="{FF2B5EF4-FFF2-40B4-BE49-F238E27FC236}">
                <a16:creationId xmlns:a16="http://schemas.microsoft.com/office/drawing/2014/main" id="{56C6443F-17C4-CA16-57B8-81D4446081FF}"/>
              </a:ext>
            </a:extLst>
          </p:cNvPr>
          <p:cNvPicPr>
            <a:picLocks noGrp="1" noChangeAspect="1"/>
          </p:cNvPicPr>
          <p:nvPr>
            <p:ph idx="1"/>
          </p:nvPr>
        </p:nvPicPr>
        <p:blipFill rotWithShape="1">
          <a:blip r:embed="rId2"/>
          <a:srcRect l="14388" t="30855" r="17653" b="7941"/>
          <a:stretch/>
        </p:blipFill>
        <p:spPr>
          <a:xfrm>
            <a:off x="1359015" y="2254541"/>
            <a:ext cx="7701095" cy="3901387"/>
          </a:xfrm>
        </p:spPr>
      </p:pic>
      <p:sp>
        <p:nvSpPr>
          <p:cNvPr id="6" name="TextBox 5">
            <a:extLst>
              <a:ext uri="{FF2B5EF4-FFF2-40B4-BE49-F238E27FC236}">
                <a16:creationId xmlns:a16="http://schemas.microsoft.com/office/drawing/2014/main" id="{EE560DD3-3B7A-AAC6-B71E-C98EC91A3FF9}"/>
              </a:ext>
            </a:extLst>
          </p:cNvPr>
          <p:cNvSpPr txBox="1"/>
          <p:nvPr/>
        </p:nvSpPr>
        <p:spPr>
          <a:xfrm>
            <a:off x="2046914" y="6174297"/>
            <a:ext cx="6686026"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Self explained as in the picture above.</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58093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5D6CB-288E-DEDF-42CB-961D344CC3B5}"/>
              </a:ext>
            </a:extLst>
          </p:cNvPr>
          <p:cNvSpPr>
            <a:spLocks noGrp="1"/>
          </p:cNvSpPr>
          <p:nvPr>
            <p:ph type="title"/>
          </p:nvPr>
        </p:nvSpPr>
        <p:spPr/>
        <p:txBody>
          <a:bodyPr/>
          <a:lstStyle/>
          <a:p>
            <a:r>
              <a:rPr lang="en-US" dirty="0"/>
              <a:t>5. Dataset Cleaning cont.</a:t>
            </a:r>
            <a:endParaRPr lang="en-GB" dirty="0"/>
          </a:p>
        </p:txBody>
      </p:sp>
      <p:pic>
        <p:nvPicPr>
          <p:cNvPr id="11" name="Content Placeholder 10">
            <a:extLst>
              <a:ext uri="{FF2B5EF4-FFF2-40B4-BE49-F238E27FC236}">
                <a16:creationId xmlns:a16="http://schemas.microsoft.com/office/drawing/2014/main" id="{5DAC8B46-6EFB-319D-1E66-90CF7474CCF2}"/>
              </a:ext>
            </a:extLst>
          </p:cNvPr>
          <p:cNvPicPr>
            <a:picLocks noGrp="1" noChangeAspect="1"/>
          </p:cNvPicPr>
          <p:nvPr>
            <p:ph idx="1"/>
          </p:nvPr>
        </p:nvPicPr>
        <p:blipFill rotWithShape="1">
          <a:blip r:embed="rId2"/>
          <a:srcRect l="18266" t="24164" r="18196" b="1370"/>
          <a:stretch/>
        </p:blipFill>
        <p:spPr>
          <a:xfrm>
            <a:off x="2150703" y="2271306"/>
            <a:ext cx="6769914" cy="4462991"/>
          </a:xfrm>
        </p:spPr>
      </p:pic>
    </p:spTree>
    <p:extLst>
      <p:ext uri="{BB962C8B-B14F-4D97-AF65-F5344CB8AC3E}">
        <p14:creationId xmlns:p14="http://schemas.microsoft.com/office/powerpoint/2010/main" val="34761619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202</TotalTime>
  <Words>604</Words>
  <Application>Microsoft Office PowerPoint</Application>
  <PresentationFormat>Widescreen</PresentationFormat>
  <Paragraphs>60</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ABC Ginto Normal</vt:lpstr>
      <vt:lpstr>Arial</vt:lpstr>
      <vt:lpstr>Century Gothic</vt:lpstr>
      <vt:lpstr>Helvetica Neue</vt:lpstr>
      <vt:lpstr>Times New Roman</vt:lpstr>
      <vt:lpstr>Wingdings 3</vt:lpstr>
      <vt:lpstr>Ion Boardroom</vt:lpstr>
      <vt:lpstr>Machine Learning Project</vt:lpstr>
      <vt:lpstr>Team Members:</vt:lpstr>
      <vt:lpstr>1. Project Description </vt:lpstr>
      <vt:lpstr>2. Importing libraries </vt:lpstr>
      <vt:lpstr>3. Loading Data</vt:lpstr>
      <vt:lpstr>4. Dataset information</vt:lpstr>
      <vt:lpstr>4. Dataset information cont.</vt:lpstr>
      <vt:lpstr>5. Dataset Cleaning</vt:lpstr>
      <vt:lpstr>5. Dataset Cleaning cont.</vt:lpstr>
      <vt:lpstr>6. Splitting data &amp; Vectorization            (pre-processing)</vt:lpstr>
      <vt:lpstr>7. Models used in the project  </vt:lpstr>
      <vt:lpstr>7. Models used in the project cont.</vt:lpstr>
      <vt:lpstr>7. Models used in the project cont.</vt:lpstr>
      <vt:lpstr>8. Combination </vt:lpstr>
      <vt:lpstr>9. Evaluation and testing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Project</dc:title>
  <dc:creator>ahmed192091@fci.bu.edu.eg</dc:creator>
  <cp:lastModifiedBy>El-Sebaiy Bin Mohammed</cp:lastModifiedBy>
  <cp:revision>6</cp:revision>
  <dcterms:created xsi:type="dcterms:W3CDTF">2022-05-28T19:18:44Z</dcterms:created>
  <dcterms:modified xsi:type="dcterms:W3CDTF">2022-05-29T09:07:28Z</dcterms:modified>
</cp:coreProperties>
</file>

<file path=docProps/thumbnail.jpeg>
</file>